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3" r:id="rId4"/>
    <p:sldId id="274" r:id="rId5"/>
    <p:sldId id="275" r:id="rId6"/>
    <p:sldId id="285" r:id="rId7"/>
    <p:sldId id="291" r:id="rId8"/>
    <p:sldId id="292" r:id="rId9"/>
    <p:sldId id="297" r:id="rId10"/>
    <p:sldId id="298" r:id="rId11"/>
    <p:sldId id="290" r:id="rId12"/>
    <p:sldId id="293" r:id="rId13"/>
    <p:sldId id="286" r:id="rId14"/>
    <p:sldId id="294" r:id="rId15"/>
    <p:sldId id="287" r:id="rId16"/>
    <p:sldId id="295" r:id="rId17"/>
    <p:sldId id="296" r:id="rId18"/>
    <p:sldId id="276" r:id="rId19"/>
    <p:sldId id="289" r:id="rId20"/>
    <p:sldId id="269" r:id="rId21"/>
    <p:sldId id="288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countynv.gov/cms/one.aspx?portalId=12493103&amp;pageId=136102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countynv.gov/cms/one.aspx?portalId=12493103&amp;pageId=125532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ty_Grant@douglasnv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ouglascountynv.gov/cms/one.aspx?portalId=12493103&amp;pageId=1361023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countynv.gov/cms/one.aspx?portalId=12493103&amp;pageId=136102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ouglascountynv.gov/common/pages/DisplayFile.aspx?itemId=15800756" TargetMode="External"/><Relationship Id="rId4" Type="http://schemas.openxmlformats.org/officeDocument/2006/relationships/hyperlink" Target="https://www.douglascountynv.gov/cms/one.aspx?portalId=12493103&amp;pageId=1255325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ommunity_Grant@douglasnv.u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countynv.gov/cms/one.aspx?portalId=12493103&amp;pageId=136102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Community Grants FY23-24 Funding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24 February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20" y="3825380"/>
            <a:ext cx="2740230" cy="22598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561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207818"/>
            <a:ext cx="883920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Review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2322E9-6CB3-4132-B514-159038B982B1}"/>
              </a:ext>
            </a:extLst>
          </p:cNvPr>
          <p:cNvSpPr/>
          <p:nvPr/>
        </p:nvSpPr>
        <p:spPr>
          <a:xfrm>
            <a:off x="928255" y="775855"/>
            <a:ext cx="702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Evaluation Criteria (Con’t.)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3A0C6-FA44-442F-8ED8-7595C1CB6806}"/>
              </a:ext>
            </a:extLst>
          </p:cNvPr>
          <p:cNvSpPr/>
          <p:nvPr/>
        </p:nvSpPr>
        <p:spPr>
          <a:xfrm>
            <a:off x="928255" y="1145187"/>
            <a:ext cx="86690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Additional questions the reviewers have had from past applications:</a:t>
            </a:r>
          </a:p>
          <a:p>
            <a:endParaRPr lang="en-US" dirty="0"/>
          </a:p>
          <a:p>
            <a:r>
              <a:rPr lang="en-US" dirty="0"/>
              <a:t>  1. Duplicate application from prior years. Don’t just copy and paste.</a:t>
            </a:r>
          </a:p>
          <a:p>
            <a:r>
              <a:rPr lang="en-US" dirty="0"/>
              <a:t>  2. Incomplete or information is not clear. Reviewer left having many questions.</a:t>
            </a:r>
          </a:p>
          <a:p>
            <a:pPr marL="396875" indent="-396875"/>
            <a:r>
              <a:rPr lang="en-US" dirty="0"/>
              <a:t>  3. Do your financials show a negative balance? Your application may be considered a risk.</a:t>
            </a:r>
          </a:p>
          <a:p>
            <a:pPr marL="396875" indent="-396875"/>
            <a:r>
              <a:rPr lang="en-US" dirty="0"/>
              <a:t>  4. Are you part of a larger organization and your department isn’t listed with a separate budget? </a:t>
            </a:r>
          </a:p>
          <a:p>
            <a:r>
              <a:rPr lang="en-US" dirty="0"/>
              <a:t>  5. If you have volunteers, make sure you show that on your organizational chart.</a:t>
            </a:r>
          </a:p>
          <a:p>
            <a:pPr marL="396875" indent="-396875"/>
            <a:r>
              <a:rPr lang="en-US" dirty="0"/>
              <a:t>  6. Do you say you don’t have paid employees but show outsourcing on your financials?</a:t>
            </a:r>
          </a:p>
          <a:p>
            <a:pPr marL="396875" indent="-396875"/>
            <a:r>
              <a:rPr lang="en-US" dirty="0"/>
              <a:t>  7. Did you submit your final grant report from the last funding period? Was it complete and on time?</a:t>
            </a:r>
          </a:p>
          <a:p>
            <a:r>
              <a:rPr lang="en-US" dirty="0"/>
              <a:t>  8. If you are not suppling a match don’t use the terminology.</a:t>
            </a:r>
          </a:p>
          <a:p>
            <a:r>
              <a:rPr lang="en-US" dirty="0"/>
              <a:t>  9. Supply </a:t>
            </a:r>
            <a:r>
              <a:rPr lang="en-US" u="sng" dirty="0"/>
              <a:t>ALL</a:t>
            </a:r>
            <a:r>
              <a:rPr lang="en-US" dirty="0"/>
              <a:t> the required documentation with your application.</a:t>
            </a:r>
          </a:p>
          <a:p>
            <a:pPr marL="396875" indent="-396875"/>
            <a:r>
              <a:rPr lang="en-US" dirty="0"/>
              <a:t>10. Grant applications should have a sustainable plan for how they will move forward to ensure the viability and success of these programs without community grant funding.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4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and Submission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B7F02-D4AE-42D7-965B-677F31C822A0}"/>
              </a:ext>
            </a:extLst>
          </p:cNvPr>
          <p:cNvSpPr txBox="1"/>
          <p:nvPr/>
        </p:nvSpPr>
        <p:spPr>
          <a:xfrm>
            <a:off x="981075" y="1257300"/>
            <a:ext cx="774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Notice of Funding Opportunity and Application Information: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58E63F-E559-48E2-A541-48344D783D4A}"/>
              </a:ext>
            </a:extLst>
          </p:cNvPr>
          <p:cNvSpPr/>
          <p:nvPr/>
        </p:nvSpPr>
        <p:spPr>
          <a:xfrm>
            <a:off x="1399309" y="1626633"/>
            <a:ext cx="774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https://www.douglascountynv.gov/cms/one.aspx?portalId=12493103&amp;pageId=13610238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AE910-DFFC-41FA-BE05-2C60C22FC6FC}"/>
              </a:ext>
            </a:extLst>
          </p:cNvPr>
          <p:cNvSpPr/>
          <p:nvPr/>
        </p:nvSpPr>
        <p:spPr>
          <a:xfrm>
            <a:off x="981075" y="2341510"/>
            <a:ext cx="657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Applications must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38C8C-C50A-4154-A388-1E7C4EF6F2B0}"/>
              </a:ext>
            </a:extLst>
          </p:cNvPr>
          <p:cNvSpPr/>
          <p:nvPr/>
        </p:nvSpPr>
        <p:spPr>
          <a:xfrm>
            <a:off x="981074" y="2710843"/>
            <a:ext cx="82491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Application for Funding Assistance </a:t>
            </a:r>
          </a:p>
          <a:p>
            <a:pPr marL="342900" indent="-342900">
              <a:buAutoNum type="arabicPeriod"/>
            </a:pPr>
            <a:r>
              <a:rPr lang="en-US" sz="1600" dirty="0"/>
              <a:t>Assurances </a:t>
            </a:r>
          </a:p>
          <a:p>
            <a:r>
              <a:rPr lang="en-US" sz="1600" dirty="0"/>
              <a:t>	Organizational Chart</a:t>
            </a:r>
          </a:p>
          <a:p>
            <a:r>
              <a:rPr lang="en-US" sz="1600" dirty="0"/>
              <a:t>	Recent Federal Income Tax Return or 990</a:t>
            </a:r>
          </a:p>
          <a:p>
            <a:r>
              <a:rPr lang="en-US" sz="1600" dirty="0"/>
              <a:t>	Recent Balance Sheet</a:t>
            </a:r>
          </a:p>
          <a:p>
            <a:r>
              <a:rPr lang="en-US" sz="1600" dirty="0"/>
              <a:t>	Organizational Budget</a:t>
            </a:r>
          </a:p>
          <a:p>
            <a:r>
              <a:rPr lang="en-US" sz="1600" dirty="0"/>
              <a:t>	Completed and signed Assurance Form</a:t>
            </a:r>
          </a:p>
          <a:p>
            <a:pPr marL="342900" indent="-342900">
              <a:buAutoNum type="arabicPeriod" startAt="2"/>
            </a:pPr>
            <a:r>
              <a:rPr lang="en-US" sz="1600" dirty="0"/>
              <a:t>Supporting Documentation </a:t>
            </a:r>
          </a:p>
          <a:p>
            <a:pPr marL="342900" indent="-342900">
              <a:buAutoNum type="arabicPeriod" startAt="2"/>
            </a:pPr>
            <a:r>
              <a:rPr lang="en-US" sz="1600" dirty="0"/>
              <a:t>Letters of Support (optional)</a:t>
            </a:r>
          </a:p>
          <a:p>
            <a:endParaRPr lang="en-US" sz="1600" dirty="0"/>
          </a:p>
          <a:p>
            <a:pPr algn="ctr"/>
            <a:r>
              <a:rPr lang="en-US" sz="1600" i="1" dirty="0"/>
              <a:t>If you are part of a larger organization please make sure budgets for Douglas County are visible.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001B2B-FE0F-4E29-91D5-7947C9ADA79F}"/>
              </a:ext>
            </a:extLst>
          </p:cNvPr>
          <p:cNvSpPr/>
          <p:nvPr/>
        </p:nvSpPr>
        <p:spPr>
          <a:xfrm>
            <a:off x="1024205" y="5803655"/>
            <a:ext cx="8162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Applications must be submitted by 11:59 PM PST on 31 March 2023. Late applications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219311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207818"/>
            <a:ext cx="883920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Review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2322E9-6CB3-4132-B514-159038B982B1}"/>
              </a:ext>
            </a:extLst>
          </p:cNvPr>
          <p:cNvSpPr/>
          <p:nvPr/>
        </p:nvSpPr>
        <p:spPr>
          <a:xfrm>
            <a:off x="928255" y="775855"/>
            <a:ext cx="702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Evaluation Criteria (The Four Hows)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3A0C6-FA44-442F-8ED8-7595C1CB6806}"/>
              </a:ext>
            </a:extLst>
          </p:cNvPr>
          <p:cNvSpPr/>
          <p:nvPr/>
        </p:nvSpPr>
        <p:spPr>
          <a:xfrm>
            <a:off x="928255" y="1145188"/>
            <a:ext cx="86690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Demonstration of Need - </a:t>
            </a:r>
            <a:r>
              <a:rPr lang="en-US" sz="1600" i="1" dirty="0"/>
              <a:t>How will the proposed project address an unmet need for Douglas County?</a:t>
            </a:r>
          </a:p>
          <a:p>
            <a:pPr marL="457200" indent="-457200">
              <a:buAutoNum type="arabicPeriod"/>
            </a:pPr>
            <a:endParaRPr lang="en-US" sz="1600" i="1" dirty="0"/>
          </a:p>
          <a:p>
            <a:pPr marL="457200" indent="-457200">
              <a:buAutoNum type="arabicPeriod" startAt="2"/>
            </a:pPr>
            <a:r>
              <a:rPr lang="en-US" dirty="0"/>
              <a:t>Demonstration of Benefits - </a:t>
            </a:r>
            <a:r>
              <a:rPr lang="en-US" sz="1600" i="1" dirty="0"/>
              <a:t>How will the proposed project support Douglas County’s Strategic Plan. </a:t>
            </a:r>
            <a:r>
              <a:rPr lang="en-US" dirty="0">
                <a:hlinkClick r:id="rId3"/>
              </a:rPr>
              <a:t>https://www.douglascountynv.gov/cms/one.aspx?portalId=12493103&amp;pageId=12553252</a:t>
            </a:r>
            <a:endParaRPr lang="en-US" dirty="0"/>
          </a:p>
          <a:p>
            <a:endParaRPr lang="en-US" dirty="0"/>
          </a:p>
          <a:p>
            <a:pPr marL="457200" indent="-457200">
              <a:buAutoNum type="arabicPeriod" startAt="2"/>
            </a:pPr>
            <a:r>
              <a:rPr lang="en-US" dirty="0"/>
              <a:t>Local Financial Commitment – </a:t>
            </a:r>
            <a:r>
              <a:rPr lang="en-US" sz="1600" i="1" dirty="0"/>
              <a:t>How will needed </a:t>
            </a:r>
          </a:p>
          <a:p>
            <a:pPr marL="457200" indent="-457200"/>
            <a:r>
              <a:rPr lang="en-US" sz="1600" i="1" dirty="0"/>
              <a:t>       additional funds be secured to continue the project for </a:t>
            </a:r>
          </a:p>
          <a:p>
            <a:pPr marL="457200" indent="-457200"/>
            <a:r>
              <a:rPr lang="en-US" sz="1600" i="1" dirty="0"/>
              <a:t>       future years.</a:t>
            </a:r>
          </a:p>
          <a:p>
            <a:pPr marL="457200" indent="-457200"/>
            <a:endParaRPr lang="en-US" sz="1600" i="1" dirty="0"/>
          </a:p>
          <a:p>
            <a:pPr marL="457200" indent="-457200">
              <a:buAutoNum type="arabicPeriod" startAt="4"/>
            </a:pPr>
            <a:r>
              <a:rPr lang="en-US" dirty="0"/>
              <a:t>Project Implementation – </a:t>
            </a:r>
            <a:r>
              <a:rPr lang="en-US" sz="1600" i="1" dirty="0"/>
              <a:t>How will the proposed </a:t>
            </a:r>
          </a:p>
          <a:p>
            <a:r>
              <a:rPr lang="en-US" sz="1600" i="1" dirty="0"/>
              <a:t>        projected be implemented.</a:t>
            </a:r>
          </a:p>
          <a:p>
            <a:endParaRPr lang="en-US" sz="1600" i="1" dirty="0"/>
          </a:p>
          <a:p>
            <a:pPr marL="457200" indent="-457200">
              <a:buAutoNum type="arabicPeriod" startAt="5"/>
            </a:pPr>
            <a:r>
              <a:rPr lang="en-US" dirty="0"/>
              <a:t>Technical &amp; Financial Capacity – </a:t>
            </a:r>
            <a:r>
              <a:rPr lang="en-US" sz="1600" i="1" dirty="0"/>
              <a:t>Does the applicant have </a:t>
            </a:r>
          </a:p>
          <a:p>
            <a:pPr marL="517525" indent="-517525"/>
            <a:r>
              <a:rPr lang="en-US" sz="1600" i="1" dirty="0"/>
              <a:t>        the know-how to carry out the proposed project?</a:t>
            </a:r>
            <a:endParaRPr lang="en-US" dirty="0"/>
          </a:p>
          <a:p>
            <a:pPr marL="457200" indent="-457200">
              <a:buAutoNum type="arabicPeriod" startAt="2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FC785-053D-4EC1-BDE3-9E6EDC1B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379" y="3284396"/>
            <a:ext cx="2400975" cy="25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52524" y="695326"/>
            <a:ext cx="7724775" cy="5429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Resources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EA2E5-2AB5-4816-AA1C-AB7FFA2A419E}"/>
              </a:ext>
            </a:extLst>
          </p:cNvPr>
          <p:cNvSpPr txBox="1"/>
          <p:nvPr/>
        </p:nvSpPr>
        <p:spPr>
          <a:xfrm>
            <a:off x="1314450" y="1752600"/>
            <a:ext cx="821609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Technical Assistance:</a:t>
            </a:r>
          </a:p>
          <a:p>
            <a:r>
              <a:rPr lang="en-US" dirty="0"/>
              <a:t>Email: Inbox - Community Grant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Community_Grant@douglasnv.us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Douglas County Community Grants website: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https://www.douglascountynv.gov/cms/one.aspx?portalId=12493103&amp;pageId=13610238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Contact: Debbie Swickard</a:t>
            </a:r>
          </a:p>
          <a:p>
            <a:r>
              <a:rPr lang="en-US" dirty="0"/>
              <a:t>		Douglas County Grants Administrator</a:t>
            </a:r>
          </a:p>
          <a:p>
            <a:r>
              <a:rPr lang="en-US" dirty="0"/>
              <a:t>		775-782-9029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695326"/>
            <a:ext cx="8610600" cy="542924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			</a:t>
            </a:r>
            <a:r>
              <a:rPr lang="en-US" sz="3100" dirty="0">
                <a:solidFill>
                  <a:schemeClr val="tx1"/>
                </a:solidFill>
              </a:rPr>
              <a:t>Application Requirements and Forms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EA2E5-2AB5-4816-AA1C-AB7FFA2A419E}"/>
              </a:ext>
            </a:extLst>
          </p:cNvPr>
          <p:cNvSpPr txBox="1"/>
          <p:nvPr/>
        </p:nvSpPr>
        <p:spPr>
          <a:xfrm>
            <a:off x="676276" y="1752600"/>
            <a:ext cx="98862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Applications and Forms can be found on the Douglas County Community Grants website: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https://www.douglascountynv.gov/cms/one.aspx?portalId=12493103&amp;pageId=13610238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/>
              <a:t>Douglas County Strategic Plan: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https://www.douglascountynv.gov/cms/one.aspx?portalId=12493103&amp;pageId=12553252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/>
              <a:t>Douglas County Grant Program Policy: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https://www.douglascountynv.gov/common/pages/DisplayFile.aspx?itemId=15800756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5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40E558-4EA6-4721-9E0E-169EA380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29" y="5153025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CD40A5-40F3-4809-ABAB-653BE67E2B9A}"/>
              </a:ext>
            </a:extLst>
          </p:cNvPr>
          <p:cNvSpPr/>
          <p:nvPr/>
        </p:nvSpPr>
        <p:spPr>
          <a:xfrm>
            <a:off x="1086929" y="3244333"/>
            <a:ext cx="4501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2FC3F-BC8D-4043-9F06-3ABB151B559A}"/>
              </a:ext>
            </a:extLst>
          </p:cNvPr>
          <p:cNvSpPr txBox="1"/>
          <p:nvPr/>
        </p:nvSpPr>
        <p:spPr>
          <a:xfrm>
            <a:off x="885825" y="828675"/>
            <a:ext cx="2906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FY2023-24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7E9C1-EF5C-48D6-B205-A600FA6D3219}"/>
              </a:ext>
            </a:extLst>
          </p:cNvPr>
          <p:cNvSpPr txBox="1"/>
          <p:nvPr/>
        </p:nvSpPr>
        <p:spPr>
          <a:xfrm>
            <a:off x="390525" y="3484662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Tell your story so the reviewer</a:t>
            </a:r>
          </a:p>
          <a:p>
            <a:r>
              <a:rPr lang="en-US" sz="1400" dirty="0"/>
              <a:t>can understand what you are saying. Be clear &amp; concise.</a:t>
            </a:r>
          </a:p>
          <a:p>
            <a:endParaRPr lang="en-US" sz="1400" dirty="0"/>
          </a:p>
          <a:p>
            <a:r>
              <a:rPr lang="en-US" sz="1400" dirty="0"/>
              <a:t>Only list volunteers you currently have helping your organization. If you are hoping to enlist more state that. Volunteers should also be on your organizational chart.</a:t>
            </a:r>
          </a:p>
          <a:p>
            <a:endParaRPr lang="en-US" sz="1400" dirty="0"/>
          </a:p>
          <a:p>
            <a:r>
              <a:rPr lang="en-US" sz="1400" dirty="0"/>
              <a:t>Be clear on who is paid by your organization. If you outsource then you are paying someone to work for you.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08944-7EA8-4BBF-AE36-9AC458D9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0"/>
            <a:ext cx="5331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F4591-5CDC-4C9E-BD59-404CF7C3182F}"/>
              </a:ext>
            </a:extLst>
          </p:cNvPr>
          <p:cNvSpPr txBox="1"/>
          <p:nvPr/>
        </p:nvSpPr>
        <p:spPr>
          <a:xfrm>
            <a:off x="857249" y="838200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D52E6-42F6-4EAC-8A22-41EEFD874381}"/>
              </a:ext>
            </a:extLst>
          </p:cNvPr>
          <p:cNvSpPr txBox="1"/>
          <p:nvPr/>
        </p:nvSpPr>
        <p:spPr>
          <a:xfrm>
            <a:off x="495300" y="2124075"/>
            <a:ext cx="3438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organizational budget and Financial reports you submit show the picture of your organization. The application budget is </a:t>
            </a:r>
            <a:r>
              <a:rPr lang="en-US" i="1" dirty="0"/>
              <a:t>only</a:t>
            </a:r>
            <a:r>
              <a:rPr lang="en-US" dirty="0"/>
              <a:t> for your grant request.</a:t>
            </a:r>
          </a:p>
          <a:p>
            <a:endParaRPr lang="en-US" dirty="0"/>
          </a:p>
          <a:p>
            <a:r>
              <a:rPr lang="en-US" dirty="0"/>
              <a:t>If you have a match add the information. The total grant ask and match will equal the total project. Make sure both “Total Project” areas match.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C9266-0985-46EA-882A-350410DE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29" y="5153025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A87880-E35E-4544-8141-1A5823D7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54" y="768829"/>
            <a:ext cx="5172075" cy="47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F4591-5CDC-4C9E-BD59-404CF7C3182F}"/>
              </a:ext>
            </a:extLst>
          </p:cNvPr>
          <p:cNvSpPr txBox="1"/>
          <p:nvPr/>
        </p:nvSpPr>
        <p:spPr>
          <a:xfrm>
            <a:off x="672861" y="431322"/>
            <a:ext cx="3157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Assurances and required documents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D52E6-42F6-4EAC-8A22-41EEFD874381}"/>
              </a:ext>
            </a:extLst>
          </p:cNvPr>
          <p:cNvSpPr txBox="1"/>
          <p:nvPr/>
        </p:nvSpPr>
        <p:spPr>
          <a:xfrm>
            <a:off x="495300" y="2124075"/>
            <a:ext cx="343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your application is complete and all required documents are submitted.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3AB59-BFD4-40D1-BD3C-93CB0B78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29" y="5153025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8A91E-D91C-41A4-9897-1D20A7312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580" y="1816317"/>
            <a:ext cx="5055079" cy="27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8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EA4A0-CFB8-4E6F-968A-EBD4609493D0}"/>
              </a:ext>
            </a:extLst>
          </p:cNvPr>
          <p:cNvSpPr txBox="1"/>
          <p:nvPr/>
        </p:nvSpPr>
        <p:spPr>
          <a:xfrm>
            <a:off x="3495675" y="1076325"/>
            <a:ext cx="3565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Key 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A117D-AB44-4ABE-9872-1DCA35274596}"/>
              </a:ext>
            </a:extLst>
          </p:cNvPr>
          <p:cNvSpPr txBox="1"/>
          <p:nvPr/>
        </p:nvSpPr>
        <p:spPr>
          <a:xfrm>
            <a:off x="3943350" y="2305050"/>
            <a:ext cx="4051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the Instructions</a:t>
            </a:r>
          </a:p>
          <a:p>
            <a:endParaRPr lang="en-US" sz="2400" dirty="0"/>
          </a:p>
          <a:p>
            <a:r>
              <a:rPr lang="en-US" sz="2400" dirty="0"/>
              <a:t>Documentation is important</a:t>
            </a:r>
          </a:p>
          <a:p>
            <a:endParaRPr lang="en-US" sz="2400" dirty="0"/>
          </a:p>
          <a:p>
            <a:r>
              <a:rPr lang="en-US" sz="2400" dirty="0"/>
              <a:t>Tell your story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18D88-4255-44F0-97B5-43F503AC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2392311"/>
            <a:ext cx="432619" cy="206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09A7F-FA52-4A09-9D2E-B33B238F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3901836"/>
            <a:ext cx="432619" cy="206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7F22D-030E-4356-BA14-17243ADE5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4" y="3147073"/>
            <a:ext cx="432619" cy="206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730F24-3C18-4366-ACAD-5BA8534F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492" y="4360606"/>
            <a:ext cx="2595716" cy="1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7" y="1164566"/>
            <a:ext cx="10028903" cy="113868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A1E87-B54F-4BAA-92D4-15FEC7F4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751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3ED54B4-6D99-4DAD-9C70-540E8949B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12476"/>
            <a:ext cx="7766936" cy="97478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C6535-6143-4034-8038-835350943923}"/>
              </a:ext>
            </a:extLst>
          </p:cNvPr>
          <p:cNvSpPr txBox="1"/>
          <p:nvPr/>
        </p:nvSpPr>
        <p:spPr>
          <a:xfrm>
            <a:off x="1507067" y="2268748"/>
            <a:ext cx="89081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•	</a:t>
            </a:r>
            <a:r>
              <a:rPr lang="en-US" sz="2800" dirty="0"/>
              <a:t>Program Overview</a:t>
            </a:r>
          </a:p>
          <a:p>
            <a:r>
              <a:rPr lang="en-US" sz="2800" dirty="0"/>
              <a:t>•	Evaluation Criteria</a:t>
            </a:r>
          </a:p>
          <a:p>
            <a:r>
              <a:rPr lang="en-US" sz="2800" dirty="0"/>
              <a:t>•	Application Requirements and Forms</a:t>
            </a:r>
          </a:p>
          <a:p>
            <a:r>
              <a:rPr lang="en-US" sz="2800" dirty="0"/>
              <a:t>•	Questions</a:t>
            </a:r>
          </a:p>
        </p:txBody>
      </p:sp>
    </p:spTree>
    <p:extLst>
      <p:ext uri="{BB962C8B-B14F-4D97-AF65-F5344CB8AC3E}">
        <p14:creationId xmlns:p14="http://schemas.microsoft.com/office/powerpoint/2010/main" val="120369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5" y="1164566"/>
            <a:ext cx="9895425" cy="11386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If you have questions or need any assistance please contact: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Community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Grant - Debbie Swickard –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Douglas County Grants Administrator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775-782-9029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Inbox - Community Grant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Community_Grant@douglasnv.us</a:t>
            </a: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A1E87-B54F-4BAA-92D4-15FEC7F4D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125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7" y="1164566"/>
            <a:ext cx="10028903" cy="113868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Good Luck with your projects!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4A839-4D24-4E71-87F4-A6DD62C0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96" y="3961901"/>
            <a:ext cx="3104830" cy="18491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E4AD0-5EE5-43D7-9B1F-E11075C2E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615" y="4898096"/>
            <a:ext cx="2362200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70338-375D-456E-A66D-4F74A3366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96" y="340057"/>
            <a:ext cx="2974891" cy="2028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3D5822-41A7-41CA-9BAF-7301AB4DB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546" y="3961902"/>
            <a:ext cx="5286375" cy="1610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A1E87-B54F-4BAA-92D4-15FEC7F4D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9970" y="5206097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40A729-7AFE-4D39-ADE2-ADEEAB598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497" y="1309016"/>
            <a:ext cx="3748636" cy="16109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CCC13-4567-4D50-AC30-A452E81FF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95" y="511206"/>
            <a:ext cx="3380225" cy="2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8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47313"/>
            <a:ext cx="7766936" cy="3864634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		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3DD92-F1DD-4499-B134-A8461337C874}"/>
              </a:ext>
            </a:extLst>
          </p:cNvPr>
          <p:cNvSpPr/>
          <p:nvPr/>
        </p:nvSpPr>
        <p:spPr>
          <a:xfrm>
            <a:off x="1630392" y="1061049"/>
            <a:ext cx="75136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Program Description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Under Nevada law, the Board of County Commissioners may award grant funding to non-profit community organizations that provide a substantial benefit to the residents of our County. Over the past 14 years The Community Grant Program has awarded over $1,870,000 to help support countless non-profit community organizations that have provided a substantial benefit to Douglas County residents. </a:t>
            </a:r>
          </a:p>
          <a:p>
            <a:endParaRPr lang="en-US" sz="2000" dirty="0"/>
          </a:p>
          <a:p>
            <a:r>
              <a:rPr lang="en-US" b="1" dirty="0"/>
              <a:t>Please NOTE: </a:t>
            </a:r>
            <a:r>
              <a:rPr lang="en-US" b="1" i="1" u="sng" dirty="0"/>
              <a:t>All grant awards are conditional on the Board of County Commissioners appropriating sufficient funding for the Community Grant Program during the grant cycle, and approving the grant award resolution.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21434" y="2389517"/>
            <a:ext cx="8341220" cy="326992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Over the past 14 years The Community Grant Program has awarded over $1,715,000 to help support countless non-profit community organizations that have provided a substantial benefit to Douglas County residents.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County Commissioners approved a FY22-23 budget of $125,000 from General Fund and $30,000 from Social Services Fund to fund Community Grant discretionary projects.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Please NOTE: </a:t>
            </a:r>
            <a:r>
              <a:rPr lang="en-US" sz="2000" b="1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 grant awards are conditional on the Board of County Commissioners appropriating sufficient funding for the Community Grant Program during the grant cycle, and approving the grant award resolution.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57736C-9E1C-4CFF-A009-DE32E626D373}"/>
              </a:ext>
            </a:extLst>
          </p:cNvPr>
          <p:cNvSpPr txBox="1">
            <a:spLocks/>
          </p:cNvSpPr>
          <p:nvPr/>
        </p:nvSpPr>
        <p:spPr>
          <a:xfrm>
            <a:off x="1507067" y="612476"/>
            <a:ext cx="7766936" cy="9747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FY2023-24 Community Grant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3CCDA-B90C-4C33-BE01-4347B73F1031}"/>
              </a:ext>
            </a:extLst>
          </p:cNvPr>
          <p:cNvSpPr txBox="1"/>
          <p:nvPr/>
        </p:nvSpPr>
        <p:spPr>
          <a:xfrm>
            <a:off x="1121434" y="1915064"/>
            <a:ext cx="168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Quick Facts</a:t>
            </a:r>
          </a:p>
        </p:txBody>
      </p:sp>
    </p:spTree>
    <p:extLst>
      <p:ext uri="{BB962C8B-B14F-4D97-AF65-F5344CB8AC3E}">
        <p14:creationId xmlns:p14="http://schemas.microsoft.com/office/powerpoint/2010/main" val="31891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00124" y="1562099"/>
            <a:ext cx="8597229" cy="456265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		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C56C4E-2279-482E-9C62-383D485B71FC}"/>
              </a:ext>
            </a:extLst>
          </p:cNvPr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FY2022-23 Schedule of Awarding Community Grants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CCF57-E3AE-426F-ABC4-40930A5A6F63}"/>
              </a:ext>
            </a:extLst>
          </p:cNvPr>
          <p:cNvSpPr/>
          <p:nvPr/>
        </p:nvSpPr>
        <p:spPr>
          <a:xfrm>
            <a:off x="1133475" y="1657350"/>
            <a:ext cx="801052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defTabSz="914400"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February 17, 2023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Notice of Funding Availability </a:t>
            </a:r>
            <a:endParaRPr lang="en-US" sz="1100" dirty="0">
              <a:solidFill>
                <a:prstClr val="black"/>
              </a:solidFill>
              <a:latin typeface="Gill Sans MT"/>
            </a:endParaRPr>
          </a:p>
          <a:p>
            <a:pPr marL="1280160" lvl="2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Application Package can be found at: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https://www.douglascountynv.gov/cms/one.aspx?portalId=12493103&amp;pageId=13610238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 MT"/>
            </a:endParaRP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March 31, 2023 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- Application due by </a:t>
            </a:r>
            <a:r>
              <a:rPr lang="en-US" b="1" i="1" dirty="0">
                <a:solidFill>
                  <a:prstClr val="black"/>
                </a:solidFill>
                <a:latin typeface="Gill Sans MT"/>
              </a:rPr>
              <a:t>11:59 p.m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.</a:t>
            </a: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April 2023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Community Grant committee to review applications</a:t>
            </a: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Late April 2023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</a:t>
            </a:r>
            <a:r>
              <a:rPr lang="en-US" dirty="0"/>
              <a:t>Grant Committee to submit recommendations to the Audit Committee.</a:t>
            </a:r>
            <a:endParaRPr lang="en-US" dirty="0">
              <a:solidFill>
                <a:prstClr val="black"/>
              </a:solidFill>
              <a:latin typeface="Gill Sans MT"/>
            </a:endParaRP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May/June 2023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Budget approved by Board of County Commissioners. Grant Committee to present final recommendations to the Board of County Commissioners for approval.</a:t>
            </a: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June/July 2023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Community Grant Funds will be awarded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7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Award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697E9-4D4E-4498-943B-9CB4C54096D4}"/>
              </a:ext>
            </a:extLst>
          </p:cNvPr>
          <p:cNvSpPr/>
          <p:nvPr/>
        </p:nvSpPr>
        <p:spPr>
          <a:xfrm>
            <a:off x="704850" y="1028701"/>
            <a:ext cx="649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Funding Availability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EC07A-10D7-47F6-BEF2-D45937A6BB19}"/>
              </a:ext>
            </a:extLst>
          </p:cNvPr>
          <p:cNvSpPr/>
          <p:nvPr/>
        </p:nvSpPr>
        <p:spPr>
          <a:xfrm>
            <a:off x="828675" y="1790700"/>
            <a:ext cx="8315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$155,000 is available for fiscal year 2023-24.</a:t>
            </a:r>
          </a:p>
          <a:p>
            <a:r>
              <a:rPr lang="en-US" dirty="0"/>
              <a:t>	</a:t>
            </a:r>
          </a:p>
          <a:p>
            <a:pPr marL="457200" indent="-457200"/>
            <a:r>
              <a:rPr lang="en-US" dirty="0"/>
              <a:t>•	Projects will be selected on a competitive basis, consistent with the       criteria outlined in the notice.</a:t>
            </a:r>
          </a:p>
          <a:p>
            <a:pPr marL="457200" indent="-457200"/>
            <a:endParaRPr lang="en-US" dirty="0"/>
          </a:p>
          <a:p>
            <a:r>
              <a:rPr lang="en-US" dirty="0"/>
              <a:t>•	Funds are available for expenditures until June 30, 2024.</a:t>
            </a:r>
          </a:p>
          <a:p>
            <a:endParaRPr lang="en-US" dirty="0"/>
          </a:p>
          <a:p>
            <a:r>
              <a:rPr lang="en-US" dirty="0"/>
              <a:t>•	Pre-award authority starts on the date of project award announcement.</a:t>
            </a:r>
          </a:p>
        </p:txBody>
      </p:sp>
    </p:spTree>
    <p:extLst>
      <p:ext uri="{BB962C8B-B14F-4D97-AF65-F5344CB8AC3E}">
        <p14:creationId xmlns:p14="http://schemas.microsoft.com/office/powerpoint/2010/main" val="80543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Eligibility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82581-FE8E-4F2C-ACE8-82492AD67D62}"/>
              </a:ext>
            </a:extLst>
          </p:cNvPr>
          <p:cNvSpPr/>
          <p:nvPr/>
        </p:nvSpPr>
        <p:spPr>
          <a:xfrm>
            <a:off x="800100" y="1190625"/>
            <a:ext cx="633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Eligible Applicants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7A5FF-731C-44EC-86AC-51C609CBE4F2}"/>
              </a:ext>
            </a:extLst>
          </p:cNvPr>
          <p:cNvSpPr/>
          <p:nvPr/>
        </p:nvSpPr>
        <p:spPr>
          <a:xfrm>
            <a:off x="800100" y="1790700"/>
            <a:ext cx="83439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NRS 244.1505 states that a Board of County Commissioners may grant or donate monies to a non-profit organization created for religious, charitable, or educational purposes, or to a government entity, for any purpose which will provide a substantial benefit to the inhabitants of the County.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Organizations and Agencies serving Douglas County residents.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Ineligible Applicants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Non-profits submitting an application on behave of a for-profit agency.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663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Eligibility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82581-FE8E-4F2C-ACE8-82492AD67D62}"/>
              </a:ext>
            </a:extLst>
          </p:cNvPr>
          <p:cNvSpPr/>
          <p:nvPr/>
        </p:nvSpPr>
        <p:spPr>
          <a:xfrm>
            <a:off x="800100" y="1190625"/>
            <a:ext cx="633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Eligible Projects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7A5FF-731C-44EC-86AC-51C609CBE4F2}"/>
              </a:ext>
            </a:extLst>
          </p:cNvPr>
          <p:cNvSpPr/>
          <p:nvPr/>
        </p:nvSpPr>
        <p:spPr>
          <a:xfrm>
            <a:off x="800100" y="1790700"/>
            <a:ext cx="83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•	</a:t>
            </a:r>
            <a:r>
              <a:rPr lang="en-US" dirty="0"/>
              <a:t>New projects to provide a service in Douglas County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	Prior awarded projects with expanded scope</a:t>
            </a:r>
          </a:p>
          <a:p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8B6EB-776F-4F45-8862-0823183A531B}"/>
              </a:ext>
            </a:extLst>
          </p:cNvPr>
          <p:cNvSpPr/>
          <p:nvPr/>
        </p:nvSpPr>
        <p:spPr>
          <a:xfrm>
            <a:off x="800100" y="3244334"/>
            <a:ext cx="5565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Ineligible Projects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327E2B-8C40-402F-9C5B-4FFDF7D2DB44}"/>
              </a:ext>
            </a:extLst>
          </p:cNvPr>
          <p:cNvSpPr/>
          <p:nvPr/>
        </p:nvSpPr>
        <p:spPr>
          <a:xfrm>
            <a:off x="800100" y="3810000"/>
            <a:ext cx="834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Regular operational costs (personnel, office supplies, etc.)</a:t>
            </a:r>
          </a:p>
          <a:p>
            <a:r>
              <a:rPr lang="en-US" dirty="0"/>
              <a:t>•	Projects outside Douglas County</a:t>
            </a:r>
          </a:p>
          <a:p>
            <a:r>
              <a:rPr lang="en-US" dirty="0"/>
              <a:t>•	Projects which are the same as prior years</a:t>
            </a:r>
          </a:p>
          <a:p>
            <a:r>
              <a:rPr lang="en-US" dirty="0"/>
              <a:t>•	Projects affiliated with what the County already supplies funds to</a:t>
            </a:r>
          </a:p>
          <a:p>
            <a:r>
              <a:rPr lang="en-US" dirty="0"/>
              <a:t>•	Previous project expenses</a:t>
            </a:r>
          </a:p>
          <a:p>
            <a:pPr marL="517525" indent="-5175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2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207818"/>
            <a:ext cx="883920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Review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BD446-084E-4795-840C-11F4246FE805}"/>
              </a:ext>
            </a:extLst>
          </p:cNvPr>
          <p:cNvSpPr txBox="1"/>
          <p:nvPr/>
        </p:nvSpPr>
        <p:spPr>
          <a:xfrm>
            <a:off x="600075" y="1133475"/>
            <a:ext cx="245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Applications </a:t>
            </a:r>
          </a:p>
          <a:p>
            <a:r>
              <a:rPr lang="en-US" dirty="0"/>
              <a:t>received usually </a:t>
            </a:r>
          </a:p>
          <a:p>
            <a:r>
              <a:rPr lang="en-US" dirty="0"/>
              <a:t>fall into 1 of 4 defined categories.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BE08CC-DD68-4982-B7C6-0DC0C0D0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962025"/>
            <a:ext cx="64484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198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1400</TotalTime>
  <Words>1397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Gill Sans MT</vt:lpstr>
      <vt:lpstr>Times New Roman</vt:lpstr>
      <vt:lpstr>Trebuchet MS</vt:lpstr>
      <vt:lpstr>Wingdings 2</vt:lpstr>
      <vt:lpstr>Wingdings 3</vt:lpstr>
      <vt:lpstr>Facet</vt:lpstr>
      <vt:lpstr>Community Grants FY23-24 Funding Opportunity</vt:lpstr>
      <vt:lpstr>Agenda</vt:lpstr>
      <vt:lpstr>     </vt:lpstr>
      <vt:lpstr>Over the past 14 years The Community Grant Program has awarded over $1,715,000 to help support countless non-profit community organizations that have provided a substantial benefit to Douglas County residents.   County Commissioners approved a FY22-23 budget of $125,000 from General Fund and $30,000 from Social Services Fund to fund Community Grant discretionary projects.  Please NOTE: All grant awards are conditional on the Board of County Commissioners appropriating sufficient funding for the Community Grant Program during the grant cycle, and approving the grant award resolution.      </vt:lpstr>
      <vt:lpstr>   </vt:lpstr>
      <vt:lpstr>Award Information   </vt:lpstr>
      <vt:lpstr>Eligibility Information   </vt:lpstr>
      <vt:lpstr>Eligibility Information   </vt:lpstr>
      <vt:lpstr>Application Review   </vt:lpstr>
      <vt:lpstr>Application Review   </vt:lpstr>
      <vt:lpstr>Application and Submission Information   </vt:lpstr>
      <vt:lpstr>Application Review   </vt:lpstr>
      <vt:lpstr>Resources   </vt:lpstr>
      <vt:lpstr>   Application Requirements and Forms   </vt:lpstr>
      <vt:lpstr>PowerPoint Presentation</vt:lpstr>
      <vt:lpstr>PowerPoint Presentation</vt:lpstr>
      <vt:lpstr>PowerPoint Presentation</vt:lpstr>
      <vt:lpstr>PowerPoint Presentation</vt:lpstr>
      <vt:lpstr>   Questions?</vt:lpstr>
      <vt:lpstr>If you have questions or need any assistance please contact:   Community Grant - Debbie Swickard –  Douglas County Grants Administrator  775-782-9029  Inbox - Community Grant Community_Grant@douglasnv.us   </vt:lpstr>
      <vt:lpstr>    Good Luck with your projects!</vt:lpstr>
    </vt:vector>
  </TitlesOfParts>
  <Company>Stark Area Regional Transit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5310 Subrecipient Training</dc:title>
  <dc:creator>Debbie Swickard</dc:creator>
  <cp:lastModifiedBy>Swickard, Debbie</cp:lastModifiedBy>
  <cp:revision>82</cp:revision>
  <cp:lastPrinted>2018-02-09T20:48:42Z</cp:lastPrinted>
  <dcterms:created xsi:type="dcterms:W3CDTF">2018-02-07T14:57:43Z</dcterms:created>
  <dcterms:modified xsi:type="dcterms:W3CDTF">2023-02-23T21:50:15Z</dcterms:modified>
</cp:coreProperties>
</file>